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256" r:id="rId2"/>
    <p:sldId id="316" r:id="rId3"/>
    <p:sldId id="260" r:id="rId4"/>
    <p:sldId id="291" r:id="rId5"/>
    <p:sldId id="314" r:id="rId6"/>
    <p:sldId id="315" r:id="rId7"/>
    <p:sldId id="261" r:id="rId8"/>
    <p:sldId id="308" r:id="rId9"/>
    <p:sldId id="267" r:id="rId10"/>
    <p:sldId id="263" r:id="rId11"/>
    <p:sldId id="296" r:id="rId12"/>
    <p:sldId id="297" r:id="rId13"/>
    <p:sldId id="298" r:id="rId14"/>
    <p:sldId id="309" r:id="rId15"/>
    <p:sldId id="310" r:id="rId16"/>
    <p:sldId id="300" r:id="rId17"/>
    <p:sldId id="301" r:id="rId18"/>
    <p:sldId id="312" r:id="rId19"/>
    <p:sldId id="304" r:id="rId20"/>
    <p:sldId id="274" r:id="rId21"/>
    <p:sldId id="259" r:id="rId22"/>
    <p:sldId id="286" r:id="rId23"/>
  </p:sldIdLst>
  <p:sldSz cx="9144000" cy="5143500" type="screen16x9"/>
  <p:notesSz cx="6858000" cy="9144000"/>
  <p:embeddedFontLst>
    <p:embeddedFont>
      <p:font typeface="Bebas Neue" panose="020B0604020202020204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Darker Grotesque Medium" panose="020B0604020202020204" charset="0"/>
      <p:regular r:id="rId30"/>
      <p:bold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Franklin Gothic Demi" panose="020B0703020102020204" pitchFamily="34" charset="0"/>
      <p:regular r:id="rId34"/>
      <p:italic r:id="rId35"/>
    </p:embeddedFont>
    <p:embeddedFont>
      <p:font typeface="Franklin Gothic Medium" panose="020B0603020102020204" pitchFamily="34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052"/>
    <a:srgbClr val="4FA573"/>
    <a:srgbClr val="2F6040"/>
    <a:srgbClr val="53B288"/>
    <a:srgbClr val="4EAA77"/>
    <a:srgbClr val="1F4E20"/>
    <a:srgbClr val="FFFFFF"/>
    <a:srgbClr val="A3B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D2E995-6C01-4057-9B83-13D111EFA720}">
  <a:tblStyle styleId="{8CD2E995-6C01-4057-9B83-13D111EFA7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107" autoAdjust="0"/>
  </p:normalViewPr>
  <p:slideViewPr>
    <p:cSldViewPr snapToGrid="0">
      <p:cViewPr varScale="1">
        <p:scale>
          <a:sx n="90" d="100"/>
          <a:sy n="90" d="100"/>
        </p:scale>
        <p:origin x="3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99c09f7d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99c09f7d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839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48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432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80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99c09f7d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99c09f7d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915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132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765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99c09f7d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99c09f7d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75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68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99c09f7d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99c09f7d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321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ad1f1296a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ad1f1296a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99c09f7d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99c09f7d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ad1f1296a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ad1f1296a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99c09f7d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99c09f7d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9c09f7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9c09f7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7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99c09f7d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99c09f7d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94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99c09f7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99c09f7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59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d4e9fce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d4e9fce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d4e9fce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d4e9fce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89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99c09f7d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99c09f7d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72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76500" y="3456100"/>
            <a:ext cx="4791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 hasCustomPrompt="1"/>
          </p:nvPr>
        </p:nvSpPr>
        <p:spPr>
          <a:xfrm>
            <a:off x="1284000" y="102446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1284000" y="17304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283976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3"/>
          </p:nvPr>
        </p:nvSpPr>
        <p:spPr>
          <a:xfrm>
            <a:off x="1284000" y="35457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720000" y="232700"/>
            <a:ext cx="4592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1"/>
          </p:nvPr>
        </p:nvSpPr>
        <p:spPr>
          <a:xfrm>
            <a:off x="720000" y="1355300"/>
            <a:ext cx="4592700" cy="9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9"/>
          <p:cNvSpPr txBox="1"/>
          <p:nvPr/>
        </p:nvSpPr>
        <p:spPr>
          <a:xfrm>
            <a:off x="1127050" y="3137600"/>
            <a:ext cx="37398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600" u="sng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600" u="sng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infographics &amp; images by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600" u="sng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.</a:t>
            </a:r>
            <a:endParaRPr sz="1600">
              <a:solidFill>
                <a:schemeClr val="accent2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31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645500" y="1918690"/>
            <a:ext cx="3705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066702" y="690650"/>
            <a:ext cx="28626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66700" y="3426325"/>
            <a:ext cx="2862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2330850" y="1193175"/>
            <a:ext cx="44823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330850" y="2441553"/>
            <a:ext cx="44823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241075"/>
            <a:ext cx="6367800" cy="18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2328750" y="3562825"/>
            <a:ext cx="4486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57950" y="2863625"/>
            <a:ext cx="33762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20000" y="683675"/>
            <a:ext cx="46713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720000" y="2332475"/>
            <a:ext cx="35169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/>
          <p:nvPr/>
        </p:nvSpPr>
        <p:spPr>
          <a:xfrm>
            <a:off x="-6775" y="1375"/>
            <a:ext cx="9144000" cy="5143500"/>
          </a:xfrm>
          <a:prstGeom prst="rect">
            <a:avLst/>
          </a:prstGeom>
          <a:solidFill>
            <a:schemeClr val="accent4">
              <a:alpha val="38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4040400" y="540000"/>
            <a:ext cx="4383600" cy="13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331350" y="3186075"/>
            <a:ext cx="2481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2002950" y="1628500"/>
            <a:ext cx="5138100" cy="1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Char char="●"/>
              <a:defRPr sz="18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○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○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○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2" r:id="rId9"/>
    <p:sldLayoutId id="2147483666" r:id="rId10"/>
    <p:sldLayoutId id="2147483676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ctrTitle"/>
          </p:nvPr>
        </p:nvSpPr>
        <p:spPr>
          <a:xfrm>
            <a:off x="1856682" y="519150"/>
            <a:ext cx="5430635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Franklin Gothic Demi" panose="020B0703020102020204" pitchFamily="34" charset="0"/>
              </a:rPr>
              <a:t>Laudato Si</a:t>
            </a:r>
            <a:br>
              <a:rPr lang="en-US" sz="6000" dirty="0">
                <a:solidFill>
                  <a:schemeClr val="lt1"/>
                </a:solidFill>
                <a:latin typeface="Franklin Gothic Demi" panose="020B0703020102020204" pitchFamily="34" charset="0"/>
              </a:rPr>
            </a:br>
            <a:r>
              <a:rPr lang="en-US" sz="4400" dirty="0">
                <a:solidFill>
                  <a:schemeClr val="lt1"/>
                </a:solidFill>
                <a:latin typeface="Franklin Gothic Demi" panose="020B0703020102020204" pitchFamily="34" charset="0"/>
              </a:rPr>
              <a:t>Reflection on Action</a:t>
            </a:r>
            <a:endParaRPr sz="6000" dirty="0">
              <a:latin typeface="Franklin Gothic Demi" panose="020B0703020102020204" pitchFamily="34" charset="0"/>
            </a:endParaRPr>
          </a:p>
        </p:txBody>
      </p:sp>
      <p:sp>
        <p:nvSpPr>
          <p:cNvPr id="146" name="Google Shape;146;p33"/>
          <p:cNvSpPr txBox="1">
            <a:spLocks noGrp="1"/>
          </p:cNvSpPr>
          <p:nvPr>
            <p:ph type="subTitle" idx="1"/>
          </p:nvPr>
        </p:nvSpPr>
        <p:spPr>
          <a:xfrm>
            <a:off x="1853699" y="2791875"/>
            <a:ext cx="5430634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8052"/>
                </a:solidFill>
                <a:latin typeface="Franklin Gothic Book" panose="020B0503020102020204" pitchFamily="34" charset="0"/>
              </a:rPr>
              <a:t>Sisters, Servants of the Immaculate Heart of Mary</a:t>
            </a:r>
            <a:endParaRPr dirty="0">
              <a:solidFill>
                <a:srgbClr val="3D8052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3824DAA-6F87-4FDD-8F55-058E99ED1117}"/>
              </a:ext>
            </a:extLst>
          </p:cNvPr>
          <p:cNvSpPr txBox="1"/>
          <p:nvPr/>
        </p:nvSpPr>
        <p:spPr>
          <a:xfrm>
            <a:off x="1322439" y="230051"/>
            <a:ext cx="7767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The committee chose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Ecological Education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as the goal for 2022-2023,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which enabled the sisters,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whose main apostolate is education in all forms,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to see the reality of the mountain,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6F44F-49CB-4F5F-94A2-D7D35F737188}"/>
              </a:ext>
            </a:extLst>
          </p:cNvPr>
          <p:cNvSpPr txBox="1"/>
          <p:nvPr/>
        </p:nvSpPr>
        <p:spPr>
          <a:xfrm>
            <a:off x="4422695" y="2189628"/>
            <a:ext cx="4694273" cy="1405513"/>
          </a:xfrm>
          <a:prstGeom prst="rect">
            <a:avLst/>
          </a:prstGeom>
          <a:solidFill>
            <a:srgbClr val="FFFFFF">
              <a:alpha val="1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Franklin Gothic Medium" panose="020B0603020102020204" pitchFamily="34" charset="0"/>
              </a:rPr>
              <a:t>but more importantly, </a:t>
            </a:r>
          </a:p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53B288"/>
                </a:solidFill>
                <a:latin typeface="Franklin Gothic Medium" panose="020B0603020102020204" pitchFamily="34" charset="0"/>
              </a:rPr>
              <a:t>     </a:t>
            </a:r>
            <a:r>
              <a:rPr lang="en-US" sz="2400" b="1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to learn the skills to master it </a:t>
            </a:r>
          </a:p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	with incremental steps.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1212111" y="266689"/>
            <a:ext cx="72301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As a first step,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Medium" panose="020B0603020102020204" pitchFamily="34" charset="0"/>
              </a:rPr>
              <a:t>the committee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presented a video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to the entire Congregation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which explained the process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and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distributed personal pledge cards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Franklin Gothic Medium" panose="020B0603020102020204" pitchFamily="34" charset="0"/>
              </a:rPr>
              <a:t>	(a commitment to the journey)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during a meeting with local leadership teams. </a:t>
            </a:r>
          </a:p>
        </p:txBody>
      </p:sp>
    </p:spTree>
    <p:extLst>
      <p:ext uri="{BB962C8B-B14F-4D97-AF65-F5344CB8AC3E}">
        <p14:creationId xmlns:p14="http://schemas.microsoft.com/office/powerpoint/2010/main" val="7282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180752" y="314420"/>
            <a:ext cx="8835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 each local community,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Social Justice Representative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accepted the role of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Laudato Si Representative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and received the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Year 1 Action Plan </a:t>
            </a:r>
            <a:r>
              <a:rPr lang="en-US" sz="2400" dirty="0">
                <a:latin typeface="Franklin Gothic Medium" panose="020B0603020102020204" pitchFamily="34" charset="0"/>
              </a:rPr>
              <a:t>(“our climbing gear”). </a:t>
            </a:r>
          </a:p>
          <a:p>
            <a:endParaRPr lang="en-US" sz="24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	The role of 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Laudato Si Representative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	was to keep the climbers focused on the goal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	and readied for the ascent. </a:t>
            </a:r>
          </a:p>
        </p:txBody>
      </p:sp>
    </p:spTree>
    <p:extLst>
      <p:ext uri="{BB962C8B-B14F-4D97-AF65-F5344CB8AC3E}">
        <p14:creationId xmlns:p14="http://schemas.microsoft.com/office/powerpoint/2010/main" val="241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563526" y="314420"/>
            <a:ext cx="80063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For four months, the potential “climbers”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studied the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Laudato Si terrain: </a:t>
            </a:r>
          </a:p>
          <a:p>
            <a:pPr algn="ctr">
              <a:spcBef>
                <a:spcPts val="12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Carbon Footprint, </a:t>
            </a:r>
          </a:p>
          <a:p>
            <a:pPr algn="ctr">
              <a:spcBef>
                <a:spcPts val="12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Water, </a:t>
            </a:r>
          </a:p>
          <a:p>
            <a:pPr algn="ctr">
              <a:spcBef>
                <a:spcPts val="12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Recycling,</a:t>
            </a:r>
            <a:r>
              <a:rPr lang="en-US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endParaRPr lang="en-US" sz="2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Conservation of Natural Resources</a:t>
            </a:r>
            <a:r>
              <a:rPr lang="en-US" sz="2400" spc="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385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653902" y="452643"/>
            <a:ext cx="78361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Then,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each local community decided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which of the four sides of this mountain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would be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their starting area.  </a:t>
            </a:r>
          </a:p>
          <a:p>
            <a:pPr algn="ctr"/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plan </a:t>
            </a:r>
            <a:r>
              <a:rPr lang="en-US" sz="2400" spc="100" dirty="0">
                <a:latin typeface="Franklin Gothic Medium" panose="020B0603020102020204" pitchFamily="34" charset="0"/>
              </a:rPr>
              <a:t>had to be </a:t>
            </a:r>
          </a:p>
          <a:p>
            <a:pPr algn="ctr">
              <a:spcBef>
                <a:spcPts val="600"/>
              </a:spcBef>
            </a:pPr>
            <a:r>
              <a:rPr lang="en-US" sz="2400" spc="100" dirty="0">
                <a:latin typeface="Franklin Gothic Medium" panose="020B0603020102020204" pitchFamily="34" charset="0"/>
              </a:rPr>
              <a:t>realistic, </a:t>
            </a:r>
          </a:p>
          <a:p>
            <a:pPr algn="ctr">
              <a:spcBef>
                <a:spcPts val="600"/>
              </a:spcBef>
            </a:pPr>
            <a:r>
              <a:rPr lang="en-US" sz="2400" spc="100" dirty="0">
                <a:latin typeface="Franklin Gothic Medium" panose="020B0603020102020204" pitchFamily="34" charset="0"/>
              </a:rPr>
              <a:t>measurable </a:t>
            </a:r>
          </a:p>
          <a:p>
            <a:pPr algn="ctr">
              <a:spcBef>
                <a:spcPts val="600"/>
              </a:spcBef>
            </a:pPr>
            <a:r>
              <a:rPr lang="en-US" sz="2400" spc="100" dirty="0">
                <a:latin typeface="Franklin Gothic Medium" panose="020B0603020102020204" pitchFamily="34" charset="0"/>
              </a:rPr>
              <a:t>and concrete.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2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B6DE6-219E-4D7C-B077-3284E4638C87}"/>
              </a:ext>
            </a:extLst>
          </p:cNvPr>
          <p:cNvSpPr txBox="1"/>
          <p:nvPr/>
        </p:nvSpPr>
        <p:spPr>
          <a:xfrm>
            <a:off x="-1" y="229351"/>
            <a:ext cx="75703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For the next four months, sisters began the climb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and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consistently assessed progress,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their knowledge of the task,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and how best to rely on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and support one another, </a:t>
            </a:r>
          </a:p>
          <a:p>
            <a:endParaRPr lang="en-US" sz="10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remembering that </a:t>
            </a:r>
            <a:r>
              <a:rPr lang="en-US" sz="2400" spc="100" dirty="0">
                <a:solidFill>
                  <a:srgbClr val="3D8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goal </a:t>
            </a:r>
            <a:r>
              <a:rPr lang="en-US" sz="2400" dirty="0">
                <a:latin typeface="Franklin Gothic Medium" panose="020B0603020102020204" pitchFamily="34" charset="0"/>
              </a:rPr>
              <a:t>for ascending this mountain </a:t>
            </a:r>
          </a:p>
          <a:p>
            <a:r>
              <a:rPr lang="en-US" sz="2400" spc="100" dirty="0">
                <a:solidFill>
                  <a:srgbClr val="3D8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was conversion </a:t>
            </a:r>
            <a:r>
              <a:rPr lang="en-US" sz="2400" dirty="0">
                <a:latin typeface="Franklin Gothic Medium" panose="020B0603020102020204" pitchFamily="34" charset="0"/>
              </a:rPr>
              <a:t>– becoming climbers –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not accumulation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of grand success at the top! </a:t>
            </a:r>
          </a:p>
        </p:txBody>
      </p:sp>
    </p:spTree>
    <p:extLst>
      <p:ext uri="{BB962C8B-B14F-4D97-AF65-F5344CB8AC3E}">
        <p14:creationId xmlns:p14="http://schemas.microsoft.com/office/powerpoint/2010/main" val="9608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223284" y="293344"/>
            <a:ext cx="8697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Stationed at the first “base camp”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 June 2023,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we assessed the higher levels yet to be reached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and the gear and teamwork utilized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to reach this current level.  </a:t>
            </a:r>
          </a:p>
          <a:p>
            <a:pPr algn="ctr"/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The journey thus far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had pushed the local communities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and individual sisters forward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with actions such as…</a:t>
            </a:r>
          </a:p>
        </p:txBody>
      </p:sp>
    </p:spTree>
    <p:extLst>
      <p:ext uri="{BB962C8B-B14F-4D97-AF65-F5344CB8AC3E}">
        <p14:creationId xmlns:p14="http://schemas.microsoft.com/office/powerpoint/2010/main" val="18297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11;p45">
            <a:extLst>
              <a:ext uri="{FF2B5EF4-FFF2-40B4-BE49-F238E27FC236}">
                <a16:creationId xmlns:a16="http://schemas.microsoft.com/office/drawing/2014/main" id="{AF95C94A-28B7-4CCD-92CC-3ADBBA578E1F}"/>
              </a:ext>
            </a:extLst>
          </p:cNvPr>
          <p:cNvSpPr/>
          <p:nvPr/>
        </p:nvSpPr>
        <p:spPr>
          <a:xfrm>
            <a:off x="916685" y="3104548"/>
            <a:ext cx="861632" cy="8309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311;p45">
            <a:extLst>
              <a:ext uri="{FF2B5EF4-FFF2-40B4-BE49-F238E27FC236}">
                <a16:creationId xmlns:a16="http://schemas.microsoft.com/office/drawing/2014/main" id="{C47DDD1C-A727-4A50-87EA-B83BF6675842}"/>
              </a:ext>
            </a:extLst>
          </p:cNvPr>
          <p:cNvSpPr/>
          <p:nvPr/>
        </p:nvSpPr>
        <p:spPr>
          <a:xfrm>
            <a:off x="563880" y="2156251"/>
            <a:ext cx="861632" cy="8309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311;p45">
            <a:extLst>
              <a:ext uri="{FF2B5EF4-FFF2-40B4-BE49-F238E27FC236}">
                <a16:creationId xmlns:a16="http://schemas.microsoft.com/office/drawing/2014/main" id="{D4B95ACE-5109-46FF-B2C4-FFC92BB773FA}"/>
              </a:ext>
            </a:extLst>
          </p:cNvPr>
          <p:cNvSpPr/>
          <p:nvPr/>
        </p:nvSpPr>
        <p:spPr>
          <a:xfrm>
            <a:off x="327619" y="1203191"/>
            <a:ext cx="861632" cy="8309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45"/>
          <p:cNvSpPr/>
          <p:nvPr/>
        </p:nvSpPr>
        <p:spPr>
          <a:xfrm>
            <a:off x="133064" y="221052"/>
            <a:ext cx="861632" cy="8309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1006440" y="233787"/>
            <a:ext cx="769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Recycling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2400" dirty="0">
                <a:latin typeface="Franklin Gothic Medium" panose="020B0603020102020204" pitchFamily="34" charset="0"/>
              </a:rPr>
              <a:t>and when a township does not,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seeking an avenue to do so.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29987-F331-43C6-A20E-FB69C695D109}"/>
              </a:ext>
            </a:extLst>
          </p:cNvPr>
          <p:cNvSpPr txBox="1"/>
          <p:nvPr/>
        </p:nvSpPr>
        <p:spPr>
          <a:xfrm>
            <a:off x="1189251" y="1197322"/>
            <a:ext cx="769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Reducing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use of plastic </a:t>
            </a:r>
            <a:r>
              <a:rPr lang="en-US" sz="2400" dirty="0">
                <a:latin typeface="Franklin Gothic Medium" panose="020B0603020102020204" pitchFamily="34" charset="0"/>
              </a:rPr>
              <a:t>by intentionally purchasing products sold in more recyclable packaging.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476BF-1D0C-4DCF-99E4-B13AD3AE18BB}"/>
              </a:ext>
            </a:extLst>
          </p:cNvPr>
          <p:cNvSpPr txBox="1"/>
          <p:nvPr/>
        </p:nvSpPr>
        <p:spPr>
          <a:xfrm>
            <a:off x="1440743" y="2138553"/>
            <a:ext cx="715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Being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attentive to the use of electricity,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even unplugging from receptacles when not in 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9A62-B766-4563-B710-EDD73F23F723}"/>
              </a:ext>
            </a:extLst>
          </p:cNvPr>
          <p:cNvSpPr txBox="1"/>
          <p:nvPr/>
        </p:nvSpPr>
        <p:spPr>
          <a:xfrm>
            <a:off x="1778317" y="3132140"/>
            <a:ext cx="675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Trying to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use fewer paper products </a:t>
            </a:r>
            <a:r>
              <a:rPr lang="en-US" sz="2400" dirty="0">
                <a:latin typeface="Franklin Gothic Medium" panose="020B0603020102020204" pitchFamily="34" charset="0"/>
              </a:rPr>
              <a:t>when possible.</a:t>
            </a:r>
          </a:p>
        </p:txBody>
      </p:sp>
      <p:pic>
        <p:nvPicPr>
          <p:cNvPr id="1034" name="Picture 10" descr="Energy saving icon for web and mobile Royalty Free Vector">
            <a:extLst>
              <a:ext uri="{FF2B5EF4-FFF2-40B4-BE49-F238E27FC236}">
                <a16:creationId xmlns:a16="http://schemas.microsoft.com/office/drawing/2014/main" id="{76DDF93F-F358-481B-848A-C5AD38CE9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52" b="75561" l="16734" r="81875">
                        <a14:foregroundMark x1="23200" y1="64722" x2="23200" y2="64722"/>
                        <a14:foregroundMark x1="26600" y1="71759" x2="26600" y2="71759"/>
                        <a14:foregroundMark x1="34000" y1="69352" x2="34000" y2="6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2" t="14351" r="9982" b="17638"/>
          <a:stretch/>
        </p:blipFill>
        <p:spPr bwMode="auto">
          <a:xfrm>
            <a:off x="575624" y="2176065"/>
            <a:ext cx="861632" cy="77724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BD14D-0B2D-443F-80D4-C00C670E7AB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2" b="92647" l="6699" r="93780">
                        <a14:foregroundMark x1="39713" y1="4412" x2="39713" y2="4412"/>
                        <a14:foregroundMark x1="6699" y1="55882" x2="6699" y2="55882"/>
                        <a14:foregroundMark x1="90909" y1="32353" x2="90909" y2="32353"/>
                        <a14:foregroundMark x1="93780" y1="50980" x2="93780" y2="50980"/>
                        <a14:foregroundMark x1="58852" y1="92647" x2="58852" y2="92647"/>
                        <a14:backgroundMark x1="58373" y1="59804" x2="58373" y2="59804"/>
                        <a14:backgroundMark x1="42105" y1="49510" x2="42105" y2="49510"/>
                        <a14:backgroundMark x1="44019" y1="53922" x2="44019" y2="53922"/>
                        <a14:backgroundMark x1="41627" y1="53922" x2="41627" y2="53922"/>
                        <a14:backgroundMark x1="35407" y1="69608" x2="35407" y2="69608"/>
                        <a14:backgroundMark x1="35407" y1="62745" x2="35407" y2="62745"/>
                        <a14:backgroundMark x1="59330" y1="91667" x2="59330" y2="9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393" y="3132140"/>
            <a:ext cx="796290" cy="777240"/>
          </a:xfrm>
          <a:prstGeom prst="rect">
            <a:avLst/>
          </a:prstGeom>
        </p:spPr>
      </p:pic>
      <p:pic>
        <p:nvPicPr>
          <p:cNvPr id="1032" name="Picture 8" descr="Victory in Encinitas!">
            <a:extLst>
              <a:ext uri="{FF2B5EF4-FFF2-40B4-BE49-F238E27FC236}">
                <a16:creationId xmlns:a16="http://schemas.microsoft.com/office/drawing/2014/main" id="{C1DCDBAF-27A9-46C2-970D-172B5AC3F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098" b="84146" l="7734" r="38668">
                        <a14:foregroundMark x1="16112" y1="37073" x2="16112" y2="37073"/>
                        <a14:foregroundMark x1="16219" y1="18780" x2="16219" y2="18780"/>
                        <a14:foregroundMark x1="18045" y1="16098" x2="18045" y2="16098"/>
                        <a14:foregroundMark x1="8271" y1="57805" x2="8271" y2="57805"/>
                        <a14:foregroundMark x1="7841" y1="54390" x2="7841" y2="54390"/>
                        <a14:foregroundMark x1="17186" y1="82439" x2="17186" y2="82439"/>
                        <a14:foregroundMark x1="21805" y1="84634" x2="21805" y2="84634"/>
                        <a14:foregroundMark x1="37487" y1="63171" x2="37487" y2="63171"/>
                        <a14:foregroundMark x1="38668" y1="52927" x2="38668" y2="52927"/>
                        <a14:foregroundMark x1="29216" y1="16098" x2="29216" y2="16098"/>
                        <a14:foregroundMark x1="21375" y1="45610" x2="21375" y2="45610"/>
                        <a14:foregroundMark x1="16971" y1="47561" x2="16971" y2="47561"/>
                        <a14:foregroundMark x1="17615" y1="54146" x2="17615" y2="54146"/>
                        <a14:foregroundMark x1="15682" y1="62195" x2="15682" y2="62195"/>
                        <a14:foregroundMark x1="19227" y1="69268" x2="19227" y2="69268"/>
                        <a14:foregroundMark x1="17186" y1="27805" x2="17186" y2="2780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0" t="13332" r="61058" b="13332"/>
          <a:stretch/>
        </p:blipFill>
        <p:spPr bwMode="auto">
          <a:xfrm>
            <a:off x="395437" y="1244116"/>
            <a:ext cx="725996" cy="73152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Of Recycling Symbol - Clipart library">
            <a:extLst>
              <a:ext uri="{FF2B5EF4-FFF2-40B4-BE49-F238E27FC236}">
                <a16:creationId xmlns:a16="http://schemas.microsoft.com/office/drawing/2014/main" id="{16FD493F-D09F-4012-A248-26406792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9" b="95000" l="6250" r="97917">
                        <a14:foregroundMark x1="25000" y1="15086" x2="25000" y2="15086"/>
                        <a14:foregroundMark x1="47167" y1="2241" x2="47167" y2="2241"/>
                        <a14:foregroundMark x1="75583" y1="28966" x2="75583" y2="28966"/>
                        <a14:foregroundMark x1="79583" y1="34914" x2="79583" y2="34914"/>
                        <a14:foregroundMark x1="40833" y1="64310" x2="40833" y2="64310"/>
                        <a14:foregroundMark x1="6250" y1="48362" x2="6250" y2="48362"/>
                        <a14:foregroundMark x1="63583" y1="95086" x2="63583" y2="95086"/>
                        <a14:foregroundMark x1="97917" y1="54397" x2="97917" y2="543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6" y="289106"/>
            <a:ext cx="75680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311" grpId="0" animBg="1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2279B-A223-43BE-AA4C-7D1EC5220662}"/>
              </a:ext>
            </a:extLst>
          </p:cNvPr>
          <p:cNvSpPr txBox="1"/>
          <p:nvPr/>
        </p:nvSpPr>
        <p:spPr>
          <a:xfrm>
            <a:off x="2668772" y="459830"/>
            <a:ext cx="6251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In consensus,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the committee decided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to continue to concentrate 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		Ecological Education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		as our peak. </a:t>
            </a:r>
          </a:p>
        </p:txBody>
      </p:sp>
    </p:spTree>
    <p:extLst>
      <p:ext uri="{BB962C8B-B14F-4D97-AF65-F5344CB8AC3E}">
        <p14:creationId xmlns:p14="http://schemas.microsoft.com/office/powerpoint/2010/main" val="15321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1190845" y="632758"/>
            <a:ext cx="70068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 September 2023, </a:t>
            </a:r>
          </a:p>
          <a:p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</a:t>
            </a:r>
            <a:r>
              <a:rPr lang="en-US" sz="2400" spc="100" dirty="0">
                <a:latin typeface="Franklin Gothic Medium" panose="020B0603020102020204" pitchFamily="34" charset="0"/>
              </a:rPr>
              <a:t>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committee will map the direction for Year 2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with the intention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to tweak, upgrade or change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aspects in the overall plan.  </a:t>
            </a:r>
          </a:p>
        </p:txBody>
      </p:sp>
    </p:spTree>
    <p:extLst>
      <p:ext uri="{BB962C8B-B14F-4D97-AF65-F5344CB8AC3E}">
        <p14:creationId xmlns:p14="http://schemas.microsoft.com/office/powerpoint/2010/main" val="12294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07D266-58D0-43E1-B961-E3EACBDE65FE}"/>
              </a:ext>
            </a:extLst>
          </p:cNvPr>
          <p:cNvSpPr txBox="1"/>
          <p:nvPr/>
        </p:nvSpPr>
        <p:spPr>
          <a:xfrm>
            <a:off x="596753" y="694313"/>
            <a:ext cx="7950494" cy="240065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As  professional, religious women, </a:t>
            </a:r>
          </a:p>
          <a:p>
            <a:pPr algn="ctr">
              <a:spcBef>
                <a:spcPts val="6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</a:t>
            </a:r>
            <a:r>
              <a:rPr lang="en-US" sz="2400" spc="100" dirty="0">
                <a:latin typeface="Franklin Gothic Medium" panose="020B0603020102020204" pitchFamily="34" charset="0"/>
              </a:rPr>
              <a:t>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Sisters, Servants of the Immaculate Heart of Mary of Immaculata, PA 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have always striven to reach heights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of apostolic commitment. </a:t>
            </a:r>
          </a:p>
          <a:p>
            <a:pPr algn="ctr"/>
            <a:endParaRPr lang="en-US" sz="1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B1AB5F3-ECB9-454A-A250-F344DFBF7CB2}"/>
              </a:ext>
            </a:extLst>
          </p:cNvPr>
          <p:cNvSpPr txBox="1"/>
          <p:nvPr/>
        </p:nvSpPr>
        <p:spPr>
          <a:xfrm>
            <a:off x="956930" y="760987"/>
            <a:ext cx="7538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Each local community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will then assess the “gear” (pillars)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and choose to retain the same pillar,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but increase or enhance their action plans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or choose another pillar entirely.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FE807-0485-4D13-8522-B2E71D76A7BE}"/>
              </a:ext>
            </a:extLst>
          </p:cNvPr>
          <p:cNvSpPr txBox="1"/>
          <p:nvPr/>
        </p:nvSpPr>
        <p:spPr>
          <a:xfrm>
            <a:off x="223284" y="186829"/>
            <a:ext cx="86974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In the coming years, it is our hope that,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as did the humorist, Andy Rooney,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we will realize, </a:t>
            </a:r>
          </a:p>
          <a:p>
            <a:pPr algn="ctr">
              <a:spcBef>
                <a:spcPts val="12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“Everyone wants to live on top of the mountain, </a:t>
            </a:r>
          </a:p>
          <a:p>
            <a:pPr algn="ctr"/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but all the happiness and growth occurs </a:t>
            </a:r>
          </a:p>
          <a:p>
            <a:pPr algn="ctr"/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while you’re climbing it.”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971D41-DA3C-4A12-A779-2E457DF11E9B}"/>
              </a:ext>
            </a:extLst>
          </p:cNvPr>
          <p:cNvSpPr txBox="1"/>
          <p:nvPr/>
        </p:nvSpPr>
        <p:spPr>
          <a:xfrm>
            <a:off x="829340" y="271890"/>
            <a:ext cx="6592186" cy="261610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The challenging and sobering call of </a:t>
            </a:r>
            <a:r>
              <a:rPr lang="en-US" sz="2400" i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Laudato Si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for renewed awareness and action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to care for Planet Earth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     – our common home –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did appear as </a:t>
            </a:r>
          </a:p>
          <a:p>
            <a:r>
              <a:rPr lang="en-US" sz="2400" b="1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	a “mountainous” endeavor.</a:t>
            </a:r>
          </a:p>
          <a:p>
            <a:pPr algn="ctr"/>
            <a:endParaRPr lang="en-US" sz="1000" dirty="0">
              <a:solidFill>
                <a:srgbClr val="1F4E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164CD6-3238-4D65-8275-7785B372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04037"/>
            <a:ext cx="9139126" cy="5547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A4709-7F70-47F6-871D-D6278F38C3C6}"/>
              </a:ext>
            </a:extLst>
          </p:cNvPr>
          <p:cNvSpPr txBox="1"/>
          <p:nvPr/>
        </p:nvSpPr>
        <p:spPr>
          <a:xfrm>
            <a:off x="4284921" y="228185"/>
            <a:ext cx="3242928" cy="224676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000" b="1" spc="100" dirty="0">
              <a:solidFill>
                <a:srgbClr val="4EAA77"/>
              </a:solidFill>
              <a:latin typeface="Franklin Gothic Medium" panose="020B0603020102020204" pitchFamily="34" charset="0"/>
            </a:endParaRPr>
          </a:p>
          <a:p>
            <a:r>
              <a:rPr lang="en-US" sz="2400" b="1" spc="100" dirty="0">
                <a:solidFill>
                  <a:srgbClr val="4EAA77"/>
                </a:solidFill>
                <a:latin typeface="Franklin Gothic Medium" panose="020B0603020102020204" pitchFamily="34" charset="0"/>
              </a:rPr>
              <a:t> </a:t>
            </a:r>
          </a:p>
          <a:p>
            <a:r>
              <a:rPr lang="en-US" sz="2400" b="1" spc="100" dirty="0">
                <a:solidFill>
                  <a:srgbClr val="4EAA77"/>
                </a:solidFill>
                <a:latin typeface="Franklin Gothic Medium" panose="020B0603020102020204" pitchFamily="34" charset="0"/>
              </a:rPr>
              <a:t>	</a:t>
            </a:r>
          </a:p>
          <a:p>
            <a:r>
              <a:rPr lang="en-US" sz="2400" b="1" spc="100" dirty="0">
                <a:solidFill>
                  <a:srgbClr val="4EAA77"/>
                </a:solidFill>
                <a:latin typeface="Franklin Gothic Medium" panose="020B0603020102020204" pitchFamily="34" charset="0"/>
              </a:rPr>
              <a:t>		  </a:t>
            </a:r>
            <a:r>
              <a:rPr lang="en-US" sz="2400" b="1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steps</a:t>
            </a:r>
            <a:r>
              <a:rPr lang="en-US" sz="2400" b="1" spc="100" dirty="0">
                <a:solidFill>
                  <a:srgbClr val="4EAA77"/>
                </a:solidFill>
                <a:latin typeface="Franklin Gothic Medium" panose="020B0603020102020204" pitchFamily="34" charset="0"/>
              </a:rPr>
              <a:t> </a:t>
            </a:r>
          </a:p>
          <a:p>
            <a:r>
              <a:rPr lang="en-US" sz="2400" b="1" spc="100" dirty="0">
                <a:solidFill>
                  <a:srgbClr val="4EAA77"/>
                </a:solidFill>
                <a:latin typeface="Franklin Gothic Medium" panose="020B0603020102020204" pitchFamily="34" charset="0"/>
              </a:rPr>
              <a:t>	</a:t>
            </a:r>
            <a:r>
              <a:rPr lang="en-US" sz="2400" b="1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upward</a:t>
            </a:r>
            <a:r>
              <a:rPr lang="en-US" sz="2400" b="1" spc="100" dirty="0">
                <a:solidFill>
                  <a:srgbClr val="4EAA77"/>
                </a:solidFill>
                <a:latin typeface="Franklin Gothic Medium" panose="020B0603020102020204" pitchFamily="34" charset="0"/>
              </a:rPr>
              <a:t>             </a:t>
            </a:r>
          </a:p>
          <a:p>
            <a:r>
              <a:rPr lang="en-US" sz="2400" b="1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small</a:t>
            </a:r>
          </a:p>
          <a:p>
            <a:pPr algn="ctr"/>
            <a:endParaRPr lang="en-US" sz="1000" b="1" spc="100" dirty="0">
              <a:solidFill>
                <a:srgbClr val="4EAA7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B756E-A53E-4CF6-AA1B-0320EB495CF2}"/>
              </a:ext>
            </a:extLst>
          </p:cNvPr>
          <p:cNvSpPr txBox="1"/>
          <p:nvPr/>
        </p:nvSpPr>
        <p:spPr>
          <a:xfrm>
            <a:off x="223279" y="597793"/>
            <a:ext cx="7304570" cy="61555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response, </a:t>
            </a:r>
            <a:r>
              <a:rPr lang="en-US" sz="2400" dirty="0">
                <a:latin typeface="Franklin Gothic Medium" panose="020B0603020102020204" pitchFamily="34" charset="0"/>
              </a:rPr>
              <a:t>therefore, began with </a:t>
            </a:r>
          </a:p>
        </p:txBody>
      </p:sp>
    </p:spTree>
    <p:extLst>
      <p:ext uri="{BB962C8B-B14F-4D97-AF65-F5344CB8AC3E}">
        <p14:creationId xmlns:p14="http://schemas.microsoft.com/office/powerpoint/2010/main" val="36871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3AD992-8C38-4E7B-B0D7-16122A8051FF}"/>
              </a:ext>
            </a:extLst>
          </p:cNvPr>
          <p:cNvSpPr txBox="1"/>
          <p:nvPr/>
        </p:nvSpPr>
        <p:spPr>
          <a:xfrm>
            <a:off x="2477384" y="194708"/>
            <a:ext cx="6666616" cy="209288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In 2021, the Congregational Leadership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asked the Social Justice Coordinator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to spearhead the creation of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an </a:t>
            </a:r>
            <a:r>
              <a:rPr lang="en-US" sz="2400" b="1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IHM response and commitment </a:t>
            </a:r>
          </a:p>
          <a:p>
            <a:pPr algn="ctr"/>
            <a:r>
              <a:rPr lang="en-US" sz="2400" b="1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to Laudato Si principles.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0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3"/>
          <p:cNvPicPr preferRelativeResize="0"/>
          <p:nvPr/>
        </p:nvPicPr>
        <p:blipFill rotWithShape="1">
          <a:blip r:embed="rId3">
            <a:alphaModFix/>
          </a:blip>
          <a:srcRect t="77555" r="48914"/>
          <a:stretch/>
        </p:blipFill>
        <p:spPr>
          <a:xfrm>
            <a:off x="-4" y="3988050"/>
            <a:ext cx="4671304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9;p43">
            <a:extLst>
              <a:ext uri="{FF2B5EF4-FFF2-40B4-BE49-F238E27FC236}">
                <a16:creationId xmlns:a16="http://schemas.microsoft.com/office/drawing/2014/main" id="{137B51A8-AD1C-4235-99B7-EE6A67A487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555" r="48914"/>
          <a:stretch/>
        </p:blipFill>
        <p:spPr>
          <a:xfrm flipH="1">
            <a:off x="4258339" y="3072808"/>
            <a:ext cx="4885659" cy="2070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C8358-4798-4E6A-BFA7-8F6B0C0E11C7}"/>
              </a:ext>
            </a:extLst>
          </p:cNvPr>
          <p:cNvSpPr txBox="1"/>
          <p:nvPr/>
        </p:nvSpPr>
        <p:spPr>
          <a:xfrm>
            <a:off x="318977" y="63799"/>
            <a:ext cx="8378455" cy="421653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Sisters volunteered to serve on a committee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to develop the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IHM Laudato Si Action Plan.  </a:t>
            </a:r>
          </a:p>
          <a:p>
            <a:pPr algn="ctr"/>
            <a:endParaRPr lang="en-US" sz="10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The Administration chose a co-chair for this committee. </a:t>
            </a:r>
          </a:p>
          <a:p>
            <a:pPr algn="ctr"/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	In May 2022, the committee submitted both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the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2021 reflection </a:t>
            </a:r>
            <a:r>
              <a:rPr lang="en-US" sz="2400" dirty="0">
                <a:latin typeface="Franklin Gothic Medium" panose="020B0603020102020204" pitchFamily="34" charset="0"/>
              </a:rPr>
              <a:t>and the </a:t>
            </a:r>
          </a:p>
          <a:p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	2022-2023 first year action plan,</a:t>
            </a:r>
            <a:r>
              <a:rPr lang="en-US" sz="2400" spc="100" dirty="0">
                <a:latin typeface="Franklin Gothic Medium" panose="020B0603020102020204" pitchFamily="34" charset="0"/>
              </a:rPr>
              <a:t>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which the 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Laudato Si Action Platform </a:t>
            </a:r>
            <a:r>
              <a:rPr lang="en-US" sz="2400" dirty="0">
                <a:latin typeface="Franklin Gothic Medium" panose="020B0603020102020204" pitchFamily="34" charset="0"/>
              </a:rPr>
              <a:t>approved.  </a:t>
            </a:r>
          </a:p>
          <a:p>
            <a:pPr algn="ctr"/>
            <a:endParaRPr lang="en-US" sz="20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     Scaling this mountainous endeavor had begun!  </a:t>
            </a:r>
          </a:p>
          <a:p>
            <a:endParaRPr lang="en-US" sz="1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A9E4437-305C-432A-900F-702EAF950479}"/>
              </a:ext>
            </a:extLst>
          </p:cNvPr>
          <p:cNvSpPr txBox="1"/>
          <p:nvPr/>
        </p:nvSpPr>
        <p:spPr>
          <a:xfrm>
            <a:off x="1084520" y="239992"/>
            <a:ext cx="78361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The committee,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inspired by the philosophy of the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Serenity Prayer,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strove to convey to the membership </a:t>
            </a:r>
          </a:p>
          <a:p>
            <a:pPr algn="ctr"/>
            <a:endParaRPr lang="en-US" sz="10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	that although we could not change everything, </a:t>
            </a:r>
          </a:p>
          <a:p>
            <a:pPr algn="ctr"/>
            <a:r>
              <a:rPr lang="en-US" sz="1000" dirty="0">
                <a:latin typeface="Franklin Gothic Medium" panose="020B0603020102020204" pitchFamily="34" charset="0"/>
              </a:rPr>
              <a:t>	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each one could embrace a commitment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and a creative way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			to address climate change 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				</a:t>
            </a:r>
            <a:r>
              <a:rPr lang="en-US" sz="2400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one small step </a:t>
            </a:r>
          </a:p>
          <a:p>
            <a:pPr>
              <a:spcBef>
                <a:spcPts val="800"/>
              </a:spcBef>
            </a:pPr>
            <a:r>
              <a:rPr lang="en-US" sz="2400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			     	– one action – </a:t>
            </a:r>
          </a:p>
          <a:p>
            <a:pPr>
              <a:spcBef>
                <a:spcPts val="800"/>
              </a:spcBef>
            </a:pPr>
            <a:r>
              <a:rPr lang="en-US" sz="2400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			              at a time.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2373E4-CF56-4614-92F9-0E62645C513B}"/>
              </a:ext>
            </a:extLst>
          </p:cNvPr>
          <p:cNvSpPr txBox="1"/>
          <p:nvPr/>
        </p:nvSpPr>
        <p:spPr>
          <a:xfrm>
            <a:off x="1541721" y="582133"/>
            <a:ext cx="631573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They also clarified that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Franklin Gothic Medium" panose="020B0603020102020204" pitchFamily="34" charset="0"/>
              </a:rPr>
              <a:t>this would not be a quick sprint to the top, but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slow, carefully prepared ascent together 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to the </a:t>
            </a: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Laudato Si Mountain </a:t>
            </a:r>
          </a:p>
          <a:p>
            <a:pPr algn="ctr">
              <a:spcBef>
                <a:spcPts val="600"/>
              </a:spcBef>
            </a:pPr>
            <a:r>
              <a:rPr 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of attitudinal change.</a:t>
            </a:r>
          </a:p>
        </p:txBody>
      </p:sp>
    </p:spTree>
    <p:extLst>
      <p:ext uri="{BB962C8B-B14F-4D97-AF65-F5344CB8AC3E}">
        <p14:creationId xmlns:p14="http://schemas.microsoft.com/office/powerpoint/2010/main" val="19906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1;p45">
            <a:extLst>
              <a:ext uri="{FF2B5EF4-FFF2-40B4-BE49-F238E27FC236}">
                <a16:creationId xmlns:a16="http://schemas.microsoft.com/office/drawing/2014/main" id="{09FD09C0-14F7-424E-BA8E-FD10F77C858E}"/>
              </a:ext>
            </a:extLst>
          </p:cNvPr>
          <p:cNvSpPr/>
          <p:nvPr/>
        </p:nvSpPr>
        <p:spPr>
          <a:xfrm>
            <a:off x="1403498" y="218723"/>
            <a:ext cx="6560289" cy="2917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5A9A-FFBE-4C9E-9540-7AB100243B90}"/>
              </a:ext>
            </a:extLst>
          </p:cNvPr>
          <p:cNvSpPr txBox="1"/>
          <p:nvPr/>
        </p:nvSpPr>
        <p:spPr>
          <a:xfrm>
            <a:off x="1956391" y="150367"/>
            <a:ext cx="6560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rgbClr val="3D8052"/>
                </a:solidFill>
                <a:highlight>
                  <a:srgbClr val="FFFFFF"/>
                </a:highlight>
                <a:latin typeface="Franklin Gothic Medium" panose="020B0603020102020204" pitchFamily="34" charset="0"/>
              </a:rPr>
              <a:t>The committee</a:t>
            </a:r>
            <a:r>
              <a:rPr lang="en-US" sz="2400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acknowledged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that the membership might be overwhelmed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by the enormity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reaching greater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ecological awareness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and transformative action,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and so, as </a:t>
            </a:r>
            <a:r>
              <a:rPr lang="en-US" sz="2400" spc="100" dirty="0">
                <a:solidFill>
                  <a:srgbClr val="3D8052"/>
                </a:solidFill>
                <a:highlight>
                  <a:srgbClr val="FFFFFF"/>
                </a:highlight>
                <a:latin typeface="Franklin Gothic Medium" panose="020B0603020102020204" pitchFamily="34" charset="0"/>
              </a:rPr>
              <a:t>helpful guides</a:t>
            </a:r>
            <a:r>
              <a:rPr lang="en-US" sz="2400" spc="100" dirty="0">
                <a:solidFill>
                  <a:srgbClr val="3D8052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would,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they assisted everyone to prepare for the climb.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untain Backgrounds by Slidesgo">
  <a:themeElements>
    <a:clrScheme name="Simple Light">
      <a:dk1>
        <a:srgbClr val="070D2F"/>
      </a:dk1>
      <a:lt1>
        <a:srgbClr val="FFFFFF"/>
      </a:lt1>
      <a:dk2>
        <a:srgbClr val="1E234B"/>
      </a:dk2>
      <a:lt2>
        <a:srgbClr val="29234E"/>
      </a:lt2>
      <a:accent1>
        <a:srgbClr val="070D2F"/>
      </a:accent1>
      <a:accent2>
        <a:srgbClr val="1A724A"/>
      </a:accent2>
      <a:accent3>
        <a:srgbClr val="F5E5B2"/>
      </a:accent3>
      <a:accent4>
        <a:srgbClr val="A4B5E9"/>
      </a:accent4>
      <a:accent5>
        <a:srgbClr val="CAD3D2"/>
      </a:accent5>
      <a:accent6>
        <a:srgbClr val="6F94E2"/>
      </a:accent6>
      <a:hlink>
        <a:srgbClr val="070D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853</Words>
  <Application>Microsoft Office PowerPoint</Application>
  <PresentationFormat>On-screen Show (16:9)</PresentationFormat>
  <Paragraphs>149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Franklin Gothic Demi</vt:lpstr>
      <vt:lpstr>Franklin Gothic Medium</vt:lpstr>
      <vt:lpstr>Bebas Neue</vt:lpstr>
      <vt:lpstr>Darker Grotesque Medium</vt:lpstr>
      <vt:lpstr>Franklin Gothic Book</vt:lpstr>
      <vt:lpstr>Arial</vt:lpstr>
      <vt:lpstr>Century Gothic</vt:lpstr>
      <vt:lpstr>Mountain Backgrounds by Slidesgo</vt:lpstr>
      <vt:lpstr>Laudato Si Reflection on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Laudato Si</dc:title>
  <dc:creator>Sr. Marianne Lallone</dc:creator>
  <cp:lastModifiedBy>Sr. Marianne Lallone</cp:lastModifiedBy>
  <cp:revision>40</cp:revision>
  <dcterms:modified xsi:type="dcterms:W3CDTF">2023-09-04T00:44:21Z</dcterms:modified>
</cp:coreProperties>
</file>